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35532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del problema </a:t>
            </a: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2020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6" y="5486319"/>
            <a:ext cx="880683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606040" y="5724282"/>
            <a:ext cx="1069729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59930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 smtClean="0">
                    <a:solidFill>
                      <a:schemeClr val="tx1"/>
                    </a:solidFill>
                  </a:rPr>
                  <a:t>Mayor </a:t>
                </a:r>
                <a:r>
                  <a:rPr lang="es-MX" sz="700" b="1" dirty="0">
                    <a:solidFill>
                      <a:schemeClr val="tx1"/>
                    </a:solidFill>
                  </a:rPr>
                  <a:t>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 smtClean="0">
                    <a:solidFill>
                      <a:schemeClr val="tx1"/>
                    </a:solidFill>
                  </a:rPr>
                  <a:t>Insatisfacción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inadecuadas</a:t>
                </a:r>
                <a:endParaRPr lang="es-MX" sz="800" b="1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Incremento en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Inequidad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, desigualdad y discriminación 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Mayor gasto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indiscriminado de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no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69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49749"/>
            <a:ext cx="8923337" cy="2325657"/>
            <a:chOff x="85543" y="2049749"/>
            <a:chExt cx="8923337" cy="2325657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49749"/>
              <a:ext cx="8923337" cy="2325657"/>
              <a:chOff x="85543" y="2049749"/>
              <a:chExt cx="8923337" cy="2325657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49749"/>
                <a:ext cx="8923337" cy="2325656"/>
                <a:chOff x="85543" y="2049749"/>
                <a:chExt cx="8923337" cy="2325656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49749"/>
                  <a:ext cx="8923337" cy="2325656"/>
                  <a:chOff x="85543" y="2049749"/>
                  <a:chExt cx="8923337" cy="2325656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49749"/>
                    <a:ext cx="8923337" cy="2325656"/>
                    <a:chOff x="85543" y="2049749"/>
                    <a:chExt cx="8923337" cy="2325656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49749"/>
                      <a:ext cx="8923337" cy="2325656"/>
                      <a:chOff x="85543" y="2049749"/>
                      <a:chExt cx="8923337" cy="2325656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49749"/>
                        <a:ext cx="8923337" cy="2325656"/>
                        <a:chOff x="85543" y="2049749"/>
                        <a:chExt cx="8923337" cy="2325656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 flipH="1">
                          <a:off x="4755730" y="2049749"/>
                          <a:ext cx="3442" cy="2060353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49749"/>
                          <a:ext cx="8923337" cy="2325656"/>
                          <a:chOff x="85543" y="2049749"/>
                          <a:chExt cx="8923337" cy="2325656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51120"/>
                            <a:ext cx="8923337" cy="1807964"/>
                            <a:chOff x="85543" y="2051120"/>
                            <a:chExt cx="8923337" cy="1807964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Demanda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insatisfecha </a:t>
                                </a:r>
                                <a:r>
                                  <a:rPr lang="es-MX" sz="700" b="1" dirty="0">
                                    <a:solidFill>
                                      <a:schemeClr val="tx1"/>
                                    </a:solidFill>
                                  </a:rPr>
                                  <a:t>de servicios </a:t>
                                </a:r>
                                <a:r>
                                  <a:rPr lang="es-MX" sz="7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70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del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Pérdida de oportunidad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Menores oportunidades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 smtClean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Incremento de </a:t>
                                    </a: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</a:t>
                                    </a:r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no reconocida</a:t>
                                    </a:r>
                                    <a:endParaRPr lang="es-MX" sz="800" b="1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 smtClean="0">
                                        <a:solidFill>
                                          <a:schemeClr val="tx1"/>
                                        </a:solidFill>
                                      </a:rPr>
                                      <a:t>Incremento en </a:t>
                                    </a:r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51120"/>
                              <a:ext cx="0" cy="245379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97747" y="3111174"/>
                            <a:ext cx="2325656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11227" y="1766017"/>
                        <a:ext cx="360767" cy="2445729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54355" y="2774212"/>
                  <a:ext cx="2075399" cy="629491"/>
                </a:xfrm>
                <a:prstGeom prst="bentConnector3">
                  <a:avLst>
                    <a:gd name="adj1" fmla="val 2827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704840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0" name="Imagen 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73 CuadroTexto"/>
          <p:cNvSpPr txBox="1">
            <a:spLocks noChangeArrowheads="1"/>
          </p:cNvSpPr>
          <p:nvPr/>
        </p:nvSpPr>
        <p:spPr bwMode="auto">
          <a:xfrm>
            <a:off x="-858486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</a:t>
            </a:r>
            <a:r>
              <a:rPr lang="es-MX" altLang="es-MX" sz="800" b="1" dirty="0" smtClean="0"/>
              <a:t>18 </a:t>
            </a:r>
            <a:r>
              <a:rPr lang="es-MX" altLang="es-MX" sz="800" b="1" dirty="0" smtClean="0"/>
              <a:t>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352442" y="960184"/>
            <a:ext cx="1020503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Problema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Deficiente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alineación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 smtClean="0">
                      <a:solidFill>
                        <a:schemeClr val="tx1"/>
                      </a:solidFill>
                    </a:rPr>
                    <a:t>Limitada coordinación </a:t>
                  </a:r>
                  <a:r>
                    <a:rPr lang="es-MX" sz="800" b="1" dirty="0">
                      <a:solidFill>
                        <a:schemeClr val="tx1"/>
                      </a:solidFill>
                    </a:rPr>
                    <a:t>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</a:t>
                  </a:r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formados no absorbidos por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 smtClean="0">
                      <a:solidFill>
                        <a:schemeClr val="tx1"/>
                      </a:solidFill>
                    </a:rPr>
                    <a:t>Limitada atención </a:t>
                  </a:r>
                  <a:r>
                    <a:rPr lang="es-MX" sz="600" b="1" dirty="0">
                      <a:solidFill>
                        <a:schemeClr val="tx1"/>
                      </a:solidFill>
                    </a:rPr>
                    <a:t>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Descontrol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Desatención del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 smtClean="0">
                      <a:solidFill>
                        <a:schemeClr val="tx1"/>
                      </a:solidFill>
                    </a:rPr>
                    <a:t>Poca intervención en el incremento </a:t>
                  </a:r>
                  <a:r>
                    <a:rPr lang="es-MX" sz="700" b="1" dirty="0">
                      <a:solidFill>
                        <a:schemeClr val="tx1"/>
                      </a:solidFill>
                    </a:rPr>
                    <a:t>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</a:t>
                      </a:r>
                      <a:r>
                        <a:rPr lang="es-MX" sz="700" b="1" kern="1200" dirty="0" smtClean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médicos no </a:t>
                      </a: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sentida de 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90885" y="494294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Excesiva demanda  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Insuficiente 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Implantación de políticas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de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28046" y="4175385"/>
                    <a:ext cx="1099252" cy="521387"/>
                  </a:xfrm>
                  <a:prstGeom prst="bentConnector4">
                    <a:avLst>
                      <a:gd name="adj1" fmla="val 6131"/>
                      <a:gd name="adj2" fmla="val 12598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 smtClean="0">
                <a:solidFill>
                  <a:schemeClr val="tx1"/>
                </a:solidFill>
              </a:rPr>
              <a:t>Inadecuado Sistema </a:t>
            </a:r>
            <a:r>
              <a:rPr lang="es-MX" sz="800" b="1" dirty="0">
                <a:solidFill>
                  <a:schemeClr val="tx1"/>
                </a:solidFill>
              </a:rPr>
              <a:t>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Concentración </a:t>
                        </a:r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 infraestructura y </a:t>
                        </a:r>
                        <a:r>
                          <a:rPr lang="es-MX" sz="650" b="1" dirty="0" smtClean="0">
                            <a:solidFill>
                              <a:schemeClr val="tx1"/>
                            </a:solidFill>
                          </a:rPr>
                          <a:t>tecnología</a:t>
                        </a:r>
                        <a:endParaRPr lang="es-MX" sz="65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Limitados servicios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Mínimo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ependencia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Elevados costos 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</a:t>
                </a:r>
                <a:r>
                  <a:rPr lang="es-MX" sz="800" b="1" dirty="0" smtClean="0">
                    <a:solidFill>
                      <a:schemeClr val="tx1"/>
                    </a:solidFill>
                  </a:rPr>
                  <a:t>no atendida </a:t>
                </a:r>
                <a:r>
                  <a:rPr lang="es-MX" sz="800" b="1" dirty="0">
                    <a:solidFill>
                      <a:schemeClr val="tx1"/>
                    </a:solidFill>
                  </a:rPr>
                  <a:t>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restrictivas en cobertura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Insuficiencia de recursos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Saturación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Déficit de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Acelerada transición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Deficiente coordinación </a:t>
                                  </a:r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Duplicidad de gastos por diversidad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Asignación limitada de presupuesto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Nulo </a:t>
                          </a:r>
                          <a:r>
                            <a:rPr lang="es-MX" sz="80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o bajo </a:t>
                          </a:r>
                          <a:r>
                            <a:rPr lang="es-MX" sz="80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financiamiento </a:t>
                          </a: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dirty="0" smtClean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Limitado alcance </a:t>
                          </a:r>
                          <a:r>
                            <a:rPr lang="es-MX" sz="650" b="1" kern="1200" dirty="0" smtClean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 </a:t>
                          </a: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 smtClean="0">
                            <a:solidFill>
                              <a:schemeClr val="tx1"/>
                            </a:solidFill>
                          </a:rPr>
                          <a:t>Inadecuada </a:t>
                        </a:r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justificado por Condiciones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Limitada oferta de plazas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Formación de especialistas no acorde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 smtClean="0">
                  <a:solidFill>
                    <a:schemeClr val="tx1"/>
                  </a:solidFill>
                </a:rPr>
                <a:t>Desequilibrio </a:t>
              </a:r>
              <a:r>
                <a:rPr lang="es-MX" sz="700" b="1" dirty="0">
                  <a:solidFill>
                    <a:schemeClr val="tx1"/>
                  </a:solidFill>
                </a:rPr>
                <a:t>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upo 116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118" name="Forma libre 117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19" name="Conector angular 118"/>
            <p:cNvCxnSpPr>
              <a:stCxn id="118" idx="0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Forma libre 119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2" name="Conector angular 121"/>
            <p:cNvCxnSpPr>
              <a:stCxn id="118" idx="2"/>
              <a:endCxn id="120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ector angular 131"/>
            <p:cNvCxnSpPr>
              <a:stCxn id="120" idx="2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4" name="Imagen 1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" name="73 CuadroTexto"/>
          <p:cNvSpPr txBox="1">
            <a:spLocks noChangeArrowheads="1"/>
          </p:cNvSpPr>
          <p:nvPr/>
        </p:nvSpPr>
        <p:spPr bwMode="auto">
          <a:xfrm>
            <a:off x="-853885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</a:t>
            </a:r>
            <a:r>
              <a:rPr lang="es-MX" altLang="es-MX" sz="800" b="1" dirty="0" smtClean="0"/>
              <a:t>18 </a:t>
            </a:r>
            <a:r>
              <a:rPr lang="es-MX" altLang="es-MX" sz="800" b="1" dirty="0" smtClean="0"/>
              <a:t>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431</Words>
  <Application>Microsoft Office PowerPoint</Application>
  <PresentationFormat>Presentación en pantalla 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241</cp:revision>
  <cp:lastPrinted>2018-11-07T17:23:45Z</cp:lastPrinted>
  <dcterms:created xsi:type="dcterms:W3CDTF">2016-05-30T19:15:49Z</dcterms:created>
  <dcterms:modified xsi:type="dcterms:W3CDTF">2019-07-18T16:02:52Z</dcterms:modified>
</cp:coreProperties>
</file>